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1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9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7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3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1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5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7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9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9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8D2C6-4788-4C9E-A2FF-F68CCACA4B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429B0-D7D7-4B78-90FF-42C8C715D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8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 </a:t>
            </a:r>
            <a:r>
              <a:rPr lang="en-US" dirty="0" smtClean="0"/>
              <a:t>Endings</a:t>
            </a:r>
            <a:br>
              <a:rPr lang="en-US" dirty="0" smtClean="0"/>
            </a:br>
            <a:r>
              <a:rPr lang="en-US" sz="2400" dirty="0" smtClean="0"/>
              <a:t>Nominative &amp; Accusative Cases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escribing </a:t>
            </a:r>
            <a:r>
              <a:rPr lang="en-US" i="1" dirty="0" smtClean="0"/>
              <a:t>auf </a:t>
            </a:r>
            <a:r>
              <a:rPr lang="en-US" i="1" dirty="0" err="1" smtClean="0"/>
              <a:t>deutsch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information contained in this document may not be duplicated or distributed without the permission of the owner.  © Michelle L. Ishmael Wright, 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One: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nouns in German have a gender…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masculine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feminine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neutral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is no quick and easy rule for which noun is which gender.  You just have to learn the gender marker…the article…with the noun.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Masculine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words have </a:t>
            </a:r>
            <a:r>
              <a:rPr lang="en-US" i="1" dirty="0" smtClean="0"/>
              <a:t>der</a:t>
            </a:r>
            <a:r>
              <a:rPr lang="en-US" dirty="0" smtClean="0"/>
              <a:t> for an article.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Feminine</a:t>
            </a:r>
            <a:r>
              <a:rPr lang="en-US" dirty="0" smtClean="0"/>
              <a:t> words have </a:t>
            </a:r>
            <a:r>
              <a:rPr lang="en-US" i="1" dirty="0" smtClean="0"/>
              <a:t>die.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Neutral </a:t>
            </a:r>
            <a:r>
              <a:rPr lang="en-US" dirty="0" smtClean="0"/>
              <a:t>words have </a:t>
            </a:r>
            <a:r>
              <a:rPr lang="en-US" i="1" dirty="0" smtClean="0"/>
              <a:t>das.</a:t>
            </a:r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 smtClean="0">
                <a:solidFill>
                  <a:schemeClr val="accent6"/>
                </a:solidFill>
              </a:rPr>
              <a:t>plural</a:t>
            </a:r>
            <a:r>
              <a:rPr lang="en-US" dirty="0" smtClean="0"/>
              <a:t> words have </a:t>
            </a:r>
            <a:r>
              <a:rPr lang="en-US" i="1" dirty="0" smtClean="0"/>
              <a:t>die, </a:t>
            </a:r>
            <a:r>
              <a:rPr lang="en-US" dirty="0" smtClean="0"/>
              <a:t>regardless of their original gender.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der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Kuli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die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Blume</a:t>
            </a: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das Kind</a:t>
            </a: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die Kinder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der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Schuh</a:t>
            </a: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die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Musik</a:t>
            </a: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das Lineal</a:t>
            </a: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die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</a:rPr>
              <a:t>Schuhe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a sentence has a direct object (something or someone which directly receives the action), the accusative case must be used.</a:t>
            </a:r>
          </a:p>
          <a:p>
            <a:pPr marL="0" indent="0">
              <a:buNone/>
            </a:pPr>
            <a:r>
              <a:rPr lang="en-US" sz="1600" dirty="0" smtClean="0"/>
              <a:t>(Refer to directions for using the Accusative Case for further information.)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goes to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den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the rest stay the same.</a:t>
            </a:r>
          </a:p>
          <a:p>
            <a:pPr marL="0" indent="0">
              <a:buNone/>
            </a:pPr>
            <a:r>
              <a:rPr lang="en-US" dirty="0" smtClean="0"/>
              <a:t>That line sets the pattern for accusative masculine…den, </a:t>
            </a:r>
            <a:r>
              <a:rPr lang="en-US" dirty="0" err="1" smtClean="0"/>
              <a:t>einen</a:t>
            </a:r>
            <a:r>
              <a:rPr lang="en-US" dirty="0" smtClean="0"/>
              <a:t>, </a:t>
            </a:r>
            <a:r>
              <a:rPr lang="en-US" dirty="0" err="1" smtClean="0"/>
              <a:t>deinen</a:t>
            </a:r>
            <a:r>
              <a:rPr lang="en-US" dirty="0" smtClean="0"/>
              <a:t>…see the pattern?</a:t>
            </a:r>
          </a:p>
          <a:p>
            <a:pPr marL="0" indent="0">
              <a:buNone/>
            </a:pPr>
            <a:r>
              <a:rPr lang="en-US" dirty="0" smtClean="0"/>
              <a:t>Accusative masculine takes –en.  </a:t>
            </a:r>
            <a:r>
              <a:rPr lang="en-US" sz="1800" dirty="0" smtClean="0"/>
              <a:t>Keep this in mind for later!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8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Two: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English, we just stick an adjective in front of the noun and call it good.  In German, it’s almost that easy…</a:t>
            </a:r>
          </a:p>
          <a:p>
            <a:pPr marL="0" indent="0">
              <a:buNone/>
            </a:pPr>
            <a:r>
              <a:rPr lang="en-US" dirty="0" smtClean="0"/>
              <a:t>Most adjectives need an –e added to the end of them when we use them in a sentence.</a:t>
            </a:r>
          </a:p>
          <a:p>
            <a:pPr marL="0" indent="0">
              <a:buNone/>
            </a:pPr>
            <a:r>
              <a:rPr lang="en-US" sz="2400" dirty="0" smtClean="0"/>
              <a:t>alt</a:t>
            </a:r>
            <a:r>
              <a:rPr lang="en-US" dirty="0"/>
              <a:t>	</a:t>
            </a:r>
            <a:r>
              <a:rPr lang="en-US" dirty="0" smtClean="0"/>
              <a:t>Die </a:t>
            </a:r>
            <a:r>
              <a:rPr lang="en-US" dirty="0" err="1" smtClean="0"/>
              <a:t>alt</a:t>
            </a:r>
            <a:r>
              <a:rPr lang="en-US" dirty="0" err="1" smtClean="0">
                <a:solidFill>
                  <a:schemeClr val="accent4"/>
                </a:solidFill>
              </a:rPr>
              <a:t>e</a:t>
            </a:r>
            <a:r>
              <a:rPr lang="en-US" dirty="0" smtClean="0"/>
              <a:t> Frau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blau</a:t>
            </a:r>
            <a:r>
              <a:rPr lang="en-US" dirty="0"/>
              <a:t>	</a:t>
            </a:r>
            <a:r>
              <a:rPr lang="en-US" dirty="0" smtClean="0"/>
              <a:t>Das </a:t>
            </a:r>
            <a:r>
              <a:rPr lang="en-US" dirty="0" err="1" smtClean="0"/>
              <a:t>blau</a:t>
            </a:r>
            <a:r>
              <a:rPr lang="en-US" dirty="0" err="1" smtClean="0">
                <a:solidFill>
                  <a:schemeClr val="accent4"/>
                </a:solidFill>
              </a:rPr>
              <a:t>e</a:t>
            </a:r>
            <a:r>
              <a:rPr lang="en-US" dirty="0" smtClean="0"/>
              <a:t> Heft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kleine</a:t>
            </a:r>
            <a:r>
              <a:rPr lang="en-US" sz="2400" dirty="0" smtClean="0"/>
              <a:t>	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liebe</a:t>
            </a:r>
            <a:r>
              <a:rPr lang="en-US" dirty="0" smtClean="0"/>
              <a:t> das </a:t>
            </a:r>
            <a:r>
              <a:rPr lang="en-US" dirty="0" err="1" smtClean="0"/>
              <a:t>klein</a:t>
            </a:r>
            <a:r>
              <a:rPr lang="en-US" dirty="0" err="1" smtClean="0">
                <a:solidFill>
                  <a:schemeClr val="accent4"/>
                </a:solidFill>
              </a:rPr>
              <a:t>e</a:t>
            </a:r>
            <a:r>
              <a:rPr lang="en-US" dirty="0" smtClean="0"/>
              <a:t> Kind.</a:t>
            </a:r>
          </a:p>
        </p:txBody>
      </p:sp>
    </p:spTree>
    <p:extLst>
      <p:ext uri="{BB962C8B-B14F-4D97-AF65-F5344CB8AC3E}">
        <p14:creationId xmlns:p14="http://schemas.microsoft.com/office/powerpoint/2010/main" val="41134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Check out the chart:</a:t>
            </a:r>
          </a:p>
          <a:p>
            <a:pPr marL="0" indent="0">
              <a:buNone/>
            </a:pPr>
            <a:r>
              <a:rPr lang="en-US" sz="1600" dirty="0" smtClean="0"/>
              <a:t>		nominative	accusative</a:t>
            </a:r>
          </a:p>
          <a:p>
            <a:pPr marL="0" indent="0">
              <a:buNone/>
            </a:pPr>
            <a:r>
              <a:rPr lang="en-US" sz="1600" dirty="0" smtClean="0"/>
              <a:t>masculine		-e		</a:t>
            </a:r>
            <a:r>
              <a:rPr lang="en-US" sz="1600" dirty="0" smtClean="0">
                <a:solidFill>
                  <a:schemeClr val="accent2"/>
                </a:solidFill>
              </a:rPr>
              <a:t>-en</a:t>
            </a:r>
          </a:p>
          <a:p>
            <a:pPr marL="0" indent="0">
              <a:buNone/>
            </a:pPr>
            <a:r>
              <a:rPr lang="en-US" sz="1600" dirty="0" smtClean="0"/>
              <a:t>feminine		-e		-e</a:t>
            </a:r>
          </a:p>
          <a:p>
            <a:pPr marL="0" indent="0">
              <a:buNone/>
            </a:pPr>
            <a:r>
              <a:rPr lang="en-US" sz="1600" dirty="0" smtClean="0"/>
              <a:t>neutral		-e		-e</a:t>
            </a:r>
          </a:p>
          <a:p>
            <a:pPr marL="0" indent="0">
              <a:buNone/>
            </a:pPr>
            <a:r>
              <a:rPr lang="en-US" sz="1600" dirty="0" smtClean="0"/>
              <a:t>plural		</a:t>
            </a:r>
            <a:r>
              <a:rPr lang="en-US" sz="1600" dirty="0" smtClean="0">
                <a:solidFill>
                  <a:schemeClr val="accent2"/>
                </a:solidFill>
              </a:rPr>
              <a:t>-en</a:t>
            </a:r>
            <a:r>
              <a:rPr lang="en-US" sz="1600" dirty="0" smtClean="0"/>
              <a:t>		</a:t>
            </a:r>
            <a:r>
              <a:rPr lang="en-US" sz="1600" dirty="0" smtClean="0">
                <a:solidFill>
                  <a:schemeClr val="accent2"/>
                </a:solidFill>
              </a:rPr>
              <a:t>-en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There are three times that you have to add an </a:t>
            </a:r>
          </a:p>
          <a:p>
            <a:pPr marL="0" indent="0">
              <a:buNone/>
            </a:pPr>
            <a:r>
              <a:rPr lang="en-US" dirty="0" smtClean="0"/>
              <a:t>–en instead of just an –e.</a:t>
            </a:r>
          </a:p>
          <a:p>
            <a:pPr marL="0" indent="0">
              <a:buNone/>
            </a:pPr>
            <a:r>
              <a:rPr lang="en-US" sz="1600" dirty="0" smtClean="0"/>
              <a:t>	masculine accusative	   plural nominative 	plural accusative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81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only change is that when describing a plural word or a masculine word that requires the accusative case, you add an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–en </a:t>
            </a:r>
            <a:r>
              <a:rPr lang="en-US" dirty="0" smtClean="0"/>
              <a:t>ending instead of an </a:t>
            </a:r>
            <a:r>
              <a:rPr lang="en-US" dirty="0" smtClean="0">
                <a:solidFill>
                  <a:schemeClr val="accent2"/>
                </a:solidFill>
              </a:rPr>
              <a:t>–e</a:t>
            </a:r>
            <a:r>
              <a:rPr lang="en-US" dirty="0" smtClean="0"/>
              <a:t> ending on the adjective.  </a:t>
            </a:r>
          </a:p>
          <a:p>
            <a:pPr marL="0" indent="0">
              <a:buNone/>
            </a:pPr>
            <a:r>
              <a:rPr lang="en-US" sz="1800" dirty="0"/>
              <a:t>(</a:t>
            </a:r>
            <a:r>
              <a:rPr lang="en-US" sz="1800" dirty="0" smtClean="0"/>
              <a:t>Remember the general rule for accusative masculine… -en!)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800" dirty="0" smtClean="0"/>
              <a:t>Der </a:t>
            </a:r>
            <a:r>
              <a:rPr lang="en-US" sz="1800" dirty="0" err="1" smtClean="0"/>
              <a:t>alt</a:t>
            </a:r>
            <a:r>
              <a:rPr lang="en-US" sz="1800" dirty="0" err="1" smtClean="0">
                <a:solidFill>
                  <a:schemeClr val="accent2"/>
                </a:solidFill>
              </a:rPr>
              <a:t>e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 smtClean="0"/>
              <a:t>Mann hat den </a:t>
            </a:r>
            <a:r>
              <a:rPr lang="en-US" sz="1800" dirty="0" err="1" smtClean="0"/>
              <a:t>neu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Kuli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Die </a:t>
            </a:r>
            <a:r>
              <a:rPr lang="en-US" sz="1800" dirty="0" err="1" smtClean="0"/>
              <a:t>nett</a:t>
            </a:r>
            <a:r>
              <a:rPr lang="en-US" sz="1800" dirty="0" err="1" smtClean="0">
                <a:solidFill>
                  <a:schemeClr val="accent2"/>
                </a:solidFill>
              </a:rPr>
              <a:t>e</a:t>
            </a:r>
            <a:r>
              <a:rPr lang="en-US" sz="1800" dirty="0" smtClean="0"/>
              <a:t> Frau </a:t>
            </a:r>
            <a:r>
              <a:rPr lang="en-US" sz="1800" dirty="0" err="1" smtClean="0"/>
              <a:t>kauft</a:t>
            </a:r>
            <a:r>
              <a:rPr lang="en-US" sz="1800" dirty="0" smtClean="0"/>
              <a:t> den </a:t>
            </a:r>
            <a:r>
              <a:rPr lang="en-US" sz="1800" dirty="0" err="1" smtClean="0"/>
              <a:t>blau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Bücher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Meine</a:t>
            </a:r>
            <a:r>
              <a:rPr lang="en-US" sz="1800" dirty="0" smtClean="0"/>
              <a:t> </a:t>
            </a:r>
            <a:r>
              <a:rPr lang="en-US" sz="1800" dirty="0" err="1" smtClean="0"/>
              <a:t>klein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n-US" sz="1800" dirty="0" smtClean="0"/>
              <a:t> Kinder </a:t>
            </a:r>
            <a:r>
              <a:rPr lang="en-US" sz="1800" dirty="0" err="1" smtClean="0"/>
              <a:t>haben</a:t>
            </a:r>
            <a:r>
              <a:rPr lang="en-US" sz="1800" dirty="0" smtClean="0"/>
              <a:t> </a:t>
            </a:r>
            <a:r>
              <a:rPr lang="en-US" sz="1800" dirty="0" err="1" smtClean="0"/>
              <a:t>viele</a:t>
            </a:r>
            <a:r>
              <a:rPr lang="en-US" sz="1800" dirty="0" smtClean="0"/>
              <a:t> </a:t>
            </a:r>
            <a:r>
              <a:rPr lang="en-US" sz="1800" dirty="0" err="1" smtClean="0"/>
              <a:t>nett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n-US" sz="1800" dirty="0" smtClean="0"/>
              <a:t> </a:t>
            </a:r>
            <a:r>
              <a:rPr lang="en-US" sz="1800" dirty="0" err="1" smtClean="0"/>
              <a:t>Freunden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7204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 </a:t>
            </a:r>
            <a:r>
              <a:rPr lang="en-US" dirty="0" err="1" smtClean="0"/>
              <a:t>bist</a:t>
            </a:r>
            <a:r>
              <a:rPr lang="en-US" dirty="0" smtClean="0"/>
              <a:t> </a:t>
            </a:r>
            <a:r>
              <a:rPr lang="en-US" dirty="0" err="1" smtClean="0"/>
              <a:t>dran</a:t>
            </a:r>
            <a:r>
              <a:rPr lang="en-US" dirty="0" smtClean="0"/>
              <a:t>!  It’s 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Der rot__  </a:t>
            </a:r>
            <a:r>
              <a:rPr lang="en-US" dirty="0" err="1" smtClean="0"/>
              <a:t>Apfel</a:t>
            </a:r>
            <a:r>
              <a:rPr lang="en-US" dirty="0" smtClean="0"/>
              <a:t> </a:t>
            </a:r>
            <a:r>
              <a:rPr lang="en-US" dirty="0" err="1" smtClean="0"/>
              <a:t>schmeckt</a:t>
            </a:r>
            <a:r>
              <a:rPr lang="en-US" dirty="0" smtClean="0"/>
              <a:t> gut!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den rot__ </a:t>
            </a:r>
            <a:r>
              <a:rPr lang="en-US" dirty="0" err="1" smtClean="0"/>
              <a:t>Apfel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Die rot__ </a:t>
            </a:r>
            <a:r>
              <a:rPr lang="en-US" dirty="0" err="1" smtClean="0"/>
              <a:t>Äpfel</a:t>
            </a:r>
            <a:r>
              <a:rPr lang="en-US" dirty="0" smtClean="0"/>
              <a:t> </a:t>
            </a:r>
            <a:r>
              <a:rPr lang="en-US" dirty="0" err="1" smtClean="0"/>
              <a:t>schmecken</a:t>
            </a:r>
            <a:r>
              <a:rPr lang="en-US" dirty="0" smtClean="0"/>
              <a:t> gut!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die rot__ </a:t>
            </a:r>
            <a:r>
              <a:rPr lang="en-US" dirty="0" err="1" smtClean="0"/>
              <a:t>Äpfel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Der rot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dirty="0" smtClean="0"/>
              <a:t>  </a:t>
            </a:r>
            <a:r>
              <a:rPr lang="en-US" dirty="0" err="1" smtClean="0"/>
              <a:t>Apfel</a:t>
            </a:r>
            <a:r>
              <a:rPr lang="en-US" dirty="0" smtClean="0"/>
              <a:t> </a:t>
            </a:r>
            <a:r>
              <a:rPr lang="en-US" dirty="0" err="1" smtClean="0"/>
              <a:t>schmeckt</a:t>
            </a:r>
            <a:r>
              <a:rPr lang="en-US" dirty="0" smtClean="0"/>
              <a:t> gut!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den </a:t>
            </a:r>
            <a:r>
              <a:rPr lang="en-US" dirty="0" err="1" smtClean="0"/>
              <a:t>rot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Apfel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rot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Äpfel</a:t>
            </a:r>
            <a:r>
              <a:rPr lang="en-US" dirty="0" smtClean="0"/>
              <a:t> </a:t>
            </a:r>
            <a:r>
              <a:rPr lang="en-US" dirty="0" err="1" smtClean="0"/>
              <a:t>schmecken</a:t>
            </a:r>
            <a:r>
              <a:rPr lang="en-US" dirty="0" smtClean="0"/>
              <a:t> gut!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die </a:t>
            </a:r>
            <a:r>
              <a:rPr lang="en-US" dirty="0" err="1" smtClean="0"/>
              <a:t>rot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n-US" dirty="0" smtClean="0"/>
              <a:t> </a:t>
            </a:r>
            <a:r>
              <a:rPr lang="en-US" dirty="0" err="1" smtClean="0"/>
              <a:t>Äpfel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5791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information contained in this document may not be duplicated or distributed without the permission of the owner.  © Michelle L. Ishmael Wright, </a:t>
            </a:r>
            <a:r>
              <a:rPr lang="en-US" dirty="0" smtClean="0"/>
              <a:t>July </a:t>
            </a:r>
            <a:r>
              <a:rPr lang="en-US" dirty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346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Adjective Endings Nominative &amp; Accusative Cases</vt:lpstr>
      <vt:lpstr>Concept One: Gender</vt:lpstr>
      <vt:lpstr>PowerPoint Presentation</vt:lpstr>
      <vt:lpstr>Accusative Case</vt:lpstr>
      <vt:lpstr>Concept Two:</vt:lpstr>
      <vt:lpstr>PowerPoint Presentation</vt:lpstr>
      <vt:lpstr>PowerPoint Presentation</vt:lpstr>
      <vt:lpstr>Du bist dran!  It’s your turn!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Endings</dc:title>
  <dc:creator>KUSD</dc:creator>
  <cp:lastModifiedBy>KUSD</cp:lastModifiedBy>
  <cp:revision>14</cp:revision>
  <dcterms:created xsi:type="dcterms:W3CDTF">2012-11-13T16:35:04Z</dcterms:created>
  <dcterms:modified xsi:type="dcterms:W3CDTF">2013-07-15T13:32:19Z</dcterms:modified>
</cp:coreProperties>
</file>