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1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8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1996-5BF4-4D1E-B7FD-EC0A312E4E3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E761-90FB-4206-90AA-C853F2FF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Dative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/>
              <a:t>The information contained in this document may not be duplicated or distributed without the permission of the owner.  </a:t>
            </a:r>
          </a:p>
          <a:p>
            <a:r>
              <a:rPr lang="en-US" sz="2100" dirty="0"/>
              <a:t>© Michelle L. Ishmael Wright, </a:t>
            </a:r>
            <a:r>
              <a:rPr lang="en-US" sz="2100" dirty="0" smtClean="0"/>
              <a:t>October 2013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MRMN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	mini				M	marshmallows</a:t>
            </a:r>
          </a:p>
          <a:p>
            <a:pPr marL="0" indent="0">
              <a:buNone/>
            </a:pPr>
            <a:r>
              <a:rPr lang="en-US" dirty="0" smtClean="0"/>
              <a:t>R 	rhinos			R	‘r’</a:t>
            </a:r>
          </a:p>
          <a:p>
            <a:pPr marL="0" indent="0">
              <a:buNone/>
            </a:pPr>
            <a:r>
              <a:rPr lang="en-US" dirty="0" smtClean="0"/>
              <a:t>M	make				M	</a:t>
            </a:r>
            <a:r>
              <a:rPr lang="en-US" dirty="0" err="1" smtClean="0"/>
              <a:t>magnificient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	nachos			N	NOT!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try one:	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few!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want to say:</a:t>
            </a:r>
          </a:p>
          <a:p>
            <a:pPr marL="0" indent="0">
              <a:buNone/>
            </a:pPr>
            <a:r>
              <a:rPr lang="en-US" dirty="0" smtClean="0"/>
              <a:t>The girl buys the mom the pen.</a:t>
            </a:r>
          </a:p>
          <a:p>
            <a:pPr marL="0" indent="0">
              <a:buNone/>
            </a:pPr>
            <a:r>
              <a:rPr lang="en-US" dirty="0" smtClean="0"/>
              <a:t>____  </a:t>
            </a:r>
            <a:r>
              <a:rPr lang="en-US" dirty="0" err="1" smtClean="0">
                <a:solidFill>
                  <a:srgbClr val="FF0000"/>
                </a:solidFill>
              </a:rPr>
              <a:t>Mädchen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 ____</a:t>
            </a:r>
            <a:r>
              <a:rPr lang="en-US" dirty="0" smtClean="0">
                <a:solidFill>
                  <a:srgbClr val="7030A0"/>
                </a:solidFill>
              </a:rPr>
              <a:t>Mutter</a:t>
            </a:r>
            <a:r>
              <a:rPr lang="en-US" dirty="0" smtClean="0"/>
              <a:t> ____ </a:t>
            </a:r>
            <a:r>
              <a:rPr lang="en-US" dirty="0" err="1" smtClean="0">
                <a:solidFill>
                  <a:srgbClr val="00B050"/>
                </a:solidFill>
              </a:rPr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 – </a:t>
            </a:r>
            <a:r>
              <a:rPr lang="en-US" dirty="0" err="1" smtClean="0"/>
              <a:t>kauft</a:t>
            </a:r>
            <a:r>
              <a:rPr lang="en-US" dirty="0" smtClean="0"/>
              <a:t>		the action</a:t>
            </a:r>
          </a:p>
          <a:p>
            <a:pPr marL="0" indent="0">
              <a:buNone/>
            </a:pPr>
            <a:r>
              <a:rPr lang="en-US" dirty="0" smtClean="0"/>
              <a:t>2 - </a:t>
            </a:r>
            <a:r>
              <a:rPr lang="en-US" dirty="0" err="1" smtClean="0">
                <a:solidFill>
                  <a:srgbClr val="FF0000"/>
                </a:solidFill>
              </a:rPr>
              <a:t>Mädchen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who is doing the action</a:t>
            </a:r>
          </a:p>
          <a:p>
            <a:pPr marL="0" indent="0">
              <a:buNone/>
            </a:pPr>
            <a:r>
              <a:rPr lang="en-US" dirty="0" smtClean="0"/>
              <a:t>3 – </a:t>
            </a:r>
            <a:r>
              <a:rPr lang="en-US" dirty="0" err="1" smtClean="0">
                <a:solidFill>
                  <a:srgbClr val="00B050"/>
                </a:solidFill>
              </a:rPr>
              <a:t>Kuli</a:t>
            </a:r>
            <a:r>
              <a:rPr lang="en-US" dirty="0" smtClean="0"/>
              <a:t>		what is getting the action</a:t>
            </a:r>
          </a:p>
          <a:p>
            <a:pPr marL="0" indent="0">
              <a:buNone/>
            </a:pPr>
            <a:r>
              <a:rPr lang="en-US" dirty="0" smtClean="0"/>
              <a:t>4 – </a:t>
            </a:r>
            <a:r>
              <a:rPr lang="en-US" dirty="0" smtClean="0">
                <a:solidFill>
                  <a:srgbClr val="7030A0"/>
                </a:solidFill>
              </a:rPr>
              <a:t>Mutter</a:t>
            </a:r>
            <a:r>
              <a:rPr lang="en-US" dirty="0" smtClean="0"/>
              <a:t>		for whom the action is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____  </a:t>
            </a:r>
            <a:r>
              <a:rPr lang="en-US" dirty="0" err="1" smtClean="0">
                <a:solidFill>
                  <a:srgbClr val="FF0000"/>
                </a:solidFill>
              </a:rPr>
              <a:t>Mädchen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 ____</a:t>
            </a:r>
            <a:r>
              <a:rPr lang="en-US" dirty="0" smtClean="0">
                <a:solidFill>
                  <a:srgbClr val="7030A0"/>
                </a:solidFill>
              </a:rPr>
              <a:t>Mutter</a:t>
            </a:r>
            <a:r>
              <a:rPr lang="en-US" dirty="0" smtClean="0"/>
              <a:t> ____ </a:t>
            </a:r>
            <a:r>
              <a:rPr lang="en-US" dirty="0" err="1" smtClean="0">
                <a:solidFill>
                  <a:srgbClr val="00B050"/>
                </a:solidFill>
              </a:rPr>
              <a:t>Kuli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Mädchen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nominative neuter = das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Kuli</a:t>
            </a:r>
            <a:r>
              <a:rPr lang="en-US" dirty="0" smtClean="0"/>
              <a:t>		accusative masculine = den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Mutter</a:t>
            </a:r>
            <a:r>
              <a:rPr lang="en-US" dirty="0" smtClean="0"/>
              <a:t>	dative feminine = 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Das </a:t>
            </a:r>
            <a:r>
              <a:rPr lang="en-US" dirty="0" err="1" smtClean="0">
                <a:solidFill>
                  <a:srgbClr val="FF0000"/>
                </a:solidFill>
              </a:rPr>
              <a:t>Mädchen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 der </a:t>
            </a:r>
            <a:r>
              <a:rPr lang="en-US" dirty="0" smtClean="0">
                <a:solidFill>
                  <a:srgbClr val="7030A0"/>
                </a:solidFill>
              </a:rPr>
              <a:t>Mutter</a:t>
            </a:r>
            <a:r>
              <a:rPr lang="en-US" dirty="0" smtClean="0"/>
              <a:t> den </a:t>
            </a:r>
            <a:r>
              <a:rPr lang="en-US" dirty="0" err="1" smtClean="0">
                <a:solidFill>
                  <a:srgbClr val="00B050"/>
                </a:solidFill>
              </a:rPr>
              <a:t>Kuli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2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child gives the teacher (feminine) the apple.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 </a:t>
            </a:r>
            <a:r>
              <a:rPr lang="en-US" dirty="0" smtClean="0">
                <a:solidFill>
                  <a:srgbClr val="FF0000"/>
                </a:solidFill>
              </a:rPr>
              <a:t>Kind</a:t>
            </a:r>
            <a:r>
              <a:rPr lang="en-US" dirty="0" smtClean="0"/>
              <a:t>  </a:t>
            </a:r>
            <a:r>
              <a:rPr lang="en-US" dirty="0" err="1" smtClean="0"/>
              <a:t>gibt</a:t>
            </a:r>
            <a:r>
              <a:rPr lang="en-US" dirty="0" smtClean="0"/>
              <a:t>  ____ </a:t>
            </a:r>
            <a:r>
              <a:rPr lang="en-US" dirty="0" err="1" smtClean="0">
                <a:solidFill>
                  <a:srgbClr val="7030A0"/>
                </a:solidFill>
              </a:rPr>
              <a:t>Lehrerin</a:t>
            </a:r>
            <a:r>
              <a:rPr lang="en-US" dirty="0" smtClean="0"/>
              <a:t>  _____  </a:t>
            </a:r>
            <a:r>
              <a:rPr lang="en-US" dirty="0" err="1" smtClean="0">
                <a:solidFill>
                  <a:srgbClr val="00B050"/>
                </a:solidFill>
              </a:rPr>
              <a:t>Apfel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neuter		    feminine		masculine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ominative	    dative		accusative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Das Kind </a:t>
            </a:r>
            <a:r>
              <a:rPr lang="en-US" dirty="0" err="1" smtClean="0"/>
              <a:t>gibt</a:t>
            </a:r>
            <a:r>
              <a:rPr lang="en-US" dirty="0" smtClean="0"/>
              <a:t> der </a:t>
            </a:r>
            <a:r>
              <a:rPr lang="en-US" dirty="0" err="1" smtClean="0"/>
              <a:t>Lehrerin</a:t>
            </a:r>
            <a:r>
              <a:rPr lang="en-US" dirty="0" smtClean="0"/>
              <a:t> den </a:t>
            </a:r>
            <a:r>
              <a:rPr lang="en-US" dirty="0" err="1" smtClean="0"/>
              <a:t>Apfel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Dative Prepositions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only other time you use the dative case is when you use a dative preposition.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are little words in a sentences that require the dative case on the noun/pronoun which directly follows.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there is a trick to remembering!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Remember the song for accusative prepositions?</a:t>
            </a:r>
          </a:p>
          <a:p>
            <a:pPr marL="0" indent="0">
              <a:buNone/>
            </a:pPr>
            <a:r>
              <a:rPr lang="en-US" dirty="0" smtClean="0"/>
              <a:t>(Sung to the tune of </a:t>
            </a:r>
            <a:r>
              <a:rPr lang="en-US" dirty="0" smtClean="0"/>
              <a:t>Mary had a Little Lamb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, </a:t>
            </a:r>
            <a:r>
              <a:rPr lang="en-US" dirty="0" err="1" smtClean="0"/>
              <a:t>für</a:t>
            </a:r>
            <a:r>
              <a:rPr lang="en-US" dirty="0" smtClean="0"/>
              <a:t>, </a:t>
            </a:r>
            <a:r>
              <a:rPr lang="en-US" dirty="0" err="1" smtClean="0"/>
              <a:t>gegen</a:t>
            </a:r>
            <a:r>
              <a:rPr lang="en-US" dirty="0" smtClean="0"/>
              <a:t>, </a:t>
            </a:r>
            <a:r>
              <a:rPr lang="en-US" dirty="0" err="1" smtClean="0"/>
              <a:t>ohne</a:t>
            </a:r>
            <a:r>
              <a:rPr lang="en-US" dirty="0" smtClean="0"/>
              <a:t>, um</a:t>
            </a:r>
          </a:p>
          <a:p>
            <a:pPr marL="0" indent="0">
              <a:buNone/>
            </a:pPr>
            <a:r>
              <a:rPr lang="en-US" dirty="0" err="1" smtClean="0"/>
              <a:t>ohne</a:t>
            </a:r>
            <a:r>
              <a:rPr lang="en-US" dirty="0" smtClean="0"/>
              <a:t>, </a:t>
            </a:r>
            <a:r>
              <a:rPr lang="en-US" dirty="0" smtClean="0"/>
              <a:t>um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ohne</a:t>
            </a:r>
            <a:r>
              <a:rPr lang="en-US" dirty="0" smtClean="0"/>
              <a:t>, um</a:t>
            </a:r>
          </a:p>
          <a:p>
            <a:pPr marL="0" indent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, </a:t>
            </a:r>
            <a:r>
              <a:rPr lang="en-US" dirty="0" err="1" smtClean="0"/>
              <a:t>für</a:t>
            </a:r>
            <a:r>
              <a:rPr lang="en-US" dirty="0" smtClean="0"/>
              <a:t>, </a:t>
            </a:r>
            <a:r>
              <a:rPr lang="en-US" dirty="0" err="1" smtClean="0"/>
              <a:t>gegen</a:t>
            </a:r>
            <a:r>
              <a:rPr lang="en-US" dirty="0" smtClean="0"/>
              <a:t>, </a:t>
            </a:r>
            <a:r>
              <a:rPr lang="en-US" dirty="0" err="1" smtClean="0"/>
              <a:t>ohne</a:t>
            </a:r>
            <a:r>
              <a:rPr lang="en-US" dirty="0" smtClean="0"/>
              <a:t>, um</a:t>
            </a:r>
          </a:p>
          <a:p>
            <a:pPr marL="0" indent="0">
              <a:buNone/>
            </a:pPr>
            <a:r>
              <a:rPr lang="en-US" dirty="0" err="1" smtClean="0"/>
              <a:t>bis</a:t>
            </a:r>
            <a:r>
              <a:rPr lang="en-US" dirty="0" smtClean="0"/>
              <a:t>, </a:t>
            </a:r>
            <a:r>
              <a:rPr lang="en-US" dirty="0" err="1" smtClean="0"/>
              <a:t>bis</a:t>
            </a:r>
            <a:r>
              <a:rPr lang="en-US" dirty="0" smtClean="0"/>
              <a:t>, </a:t>
            </a:r>
            <a:r>
              <a:rPr lang="en-US" dirty="0" err="1" smtClean="0"/>
              <a:t>bis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Accusative Preposition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4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7800" y="3733800"/>
            <a:ext cx="731520" cy="731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72480" y="4465320"/>
            <a:ext cx="25021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Click to play</a:t>
            </a:r>
            <a:endParaRPr lang="en-US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Well, there is a song for the dative prepositions, too!</a:t>
            </a:r>
          </a:p>
          <a:p>
            <a:pPr marL="0" indent="0">
              <a:buNone/>
            </a:pP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außer</a:t>
            </a:r>
            <a:r>
              <a:rPr lang="en-US" dirty="0" smtClean="0"/>
              <a:t>, </a:t>
            </a:r>
            <a:r>
              <a:rPr lang="en-US" dirty="0" err="1" smtClean="0"/>
              <a:t>bei</a:t>
            </a:r>
            <a:r>
              <a:rPr lang="en-US" dirty="0" smtClean="0"/>
              <a:t>, </a:t>
            </a:r>
            <a:r>
              <a:rPr lang="en-US" dirty="0" err="1" smtClean="0"/>
              <a:t>mit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nach</a:t>
            </a:r>
            <a:r>
              <a:rPr lang="en-US" dirty="0" smtClean="0"/>
              <a:t>, </a:t>
            </a:r>
            <a:r>
              <a:rPr lang="en-US" dirty="0" err="1" smtClean="0"/>
              <a:t>seit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von, </a:t>
            </a:r>
            <a:r>
              <a:rPr lang="en-US" dirty="0" err="1" smtClean="0"/>
              <a:t>zu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Hör</a:t>
            </a:r>
            <a:r>
              <a:rPr lang="en-US" dirty="0" smtClean="0"/>
              <a:t> gut </a:t>
            </a:r>
            <a:r>
              <a:rPr lang="en-US" dirty="0" err="1" smtClean="0"/>
              <a:t>zu</a:t>
            </a:r>
            <a:r>
              <a:rPr lang="en-US" dirty="0" smtClean="0"/>
              <a:t>!  Listen well!</a:t>
            </a:r>
          </a:p>
        </p:txBody>
      </p:sp>
      <p:pic>
        <p:nvPicPr>
          <p:cNvPr id="5" name="Dative Preposition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26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6141" y="3733800"/>
            <a:ext cx="822960" cy="8229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6141" y="4558473"/>
            <a:ext cx="13308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Click to play</a:t>
            </a:r>
            <a:endParaRPr lang="en-US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20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 _____ 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Schule</a:t>
            </a:r>
            <a:r>
              <a:rPr lang="en-US" dirty="0" smtClean="0"/>
              <a:t> is a feminine word.  </a:t>
            </a:r>
            <a:r>
              <a:rPr lang="en-US" dirty="0" err="1" smtClean="0"/>
              <a:t>Zu</a:t>
            </a:r>
            <a:r>
              <a:rPr lang="en-US" dirty="0" smtClean="0"/>
              <a:t> is a dative preposition.  It requires </a:t>
            </a:r>
            <a:r>
              <a:rPr lang="en-US" dirty="0" err="1" smtClean="0"/>
              <a:t>Schule</a:t>
            </a:r>
            <a:r>
              <a:rPr lang="en-US" dirty="0" smtClean="0"/>
              <a:t> to be in the dative case.  Dative feminine is der, so…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Außer</a:t>
            </a:r>
            <a:r>
              <a:rPr lang="en-US" dirty="0" smtClean="0"/>
              <a:t> _____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Außer</a:t>
            </a:r>
            <a:r>
              <a:rPr lang="en-US" dirty="0" smtClean="0"/>
              <a:t> is a dative preposition</a:t>
            </a:r>
          </a:p>
          <a:p>
            <a:pPr marL="0" indent="0">
              <a:buNone/>
            </a:pPr>
            <a:r>
              <a:rPr lang="en-US" dirty="0" err="1" smtClean="0"/>
              <a:t>Buch</a:t>
            </a:r>
            <a:r>
              <a:rPr lang="en-US" dirty="0" smtClean="0"/>
              <a:t> is a neuter word</a:t>
            </a:r>
          </a:p>
          <a:p>
            <a:pPr marL="0" indent="0">
              <a:buNone/>
            </a:pPr>
            <a:r>
              <a:rPr lang="en-US" dirty="0" smtClean="0"/>
              <a:t>Neuter dative is </a:t>
            </a:r>
            <a:r>
              <a:rPr lang="en-US" dirty="0" err="1" smtClean="0"/>
              <a:t>dem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Außer</a:t>
            </a:r>
            <a:r>
              <a:rPr lang="en-US" dirty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/>
              <a:t>Buch</a:t>
            </a:r>
            <a:r>
              <a:rPr lang="en-US" dirty="0"/>
              <a:t>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Kuli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Now, there are some prepositions which sometimes require accusative and sometimes require dative.  (That’s a whole OTHER topic!)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But…here is the list, so you’ve got all three in the same place</a:t>
            </a:r>
            <a:r>
              <a:rPr lang="en-US" dirty="0" smtClean="0"/>
              <a:t>:		</a:t>
            </a:r>
            <a:r>
              <a:rPr lang="en-US" sz="2400" dirty="0" smtClean="0"/>
              <a:t>(Knick-Knack Paddy Whack 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n, auf, </a:t>
            </a:r>
            <a:r>
              <a:rPr lang="en-US" dirty="0" smtClean="0"/>
              <a:t>hinter		</a:t>
            </a:r>
            <a:r>
              <a:rPr lang="en-US" sz="2200" dirty="0" smtClean="0"/>
              <a:t>Barney’s I Love You song)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in, </a:t>
            </a:r>
            <a:r>
              <a:rPr lang="en-US" dirty="0" err="1" smtClean="0"/>
              <a:t>neben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über</a:t>
            </a:r>
            <a:r>
              <a:rPr lang="en-US" dirty="0" smtClean="0"/>
              <a:t>, </a:t>
            </a:r>
            <a:r>
              <a:rPr lang="en-US" dirty="0" err="1" smtClean="0"/>
              <a:t>unter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vor</a:t>
            </a:r>
            <a:r>
              <a:rPr lang="en-US" dirty="0" smtClean="0"/>
              <a:t>, </a:t>
            </a:r>
            <a:r>
              <a:rPr lang="en-US" dirty="0" err="1" smtClean="0"/>
              <a:t>zwischen</a:t>
            </a:r>
            <a:endParaRPr lang="en-US" dirty="0"/>
          </a:p>
        </p:txBody>
      </p:sp>
      <p:pic>
        <p:nvPicPr>
          <p:cNvPr id="4" name="knick knack preposition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5568" y="4572000"/>
            <a:ext cx="731520" cy="7315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65914" y="5303520"/>
            <a:ext cx="133081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Click to play</a:t>
            </a:r>
            <a:endParaRPr lang="en-US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83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 you have learned about 2 cases:  nominative &amp; accusative.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Nominative</a:t>
            </a:r>
            <a:r>
              <a:rPr lang="en-US" dirty="0" smtClean="0"/>
              <a:t> – used for the subject (the who/what which is doing the verb)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Accusative </a:t>
            </a:r>
            <a:r>
              <a:rPr lang="en-US" dirty="0" smtClean="0"/>
              <a:t>– used for the direct object (the who/what is directly receiving the action)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</a:t>
            </a:r>
            <a:r>
              <a:rPr lang="en-US" dirty="0" err="1" smtClean="0"/>
              <a:t>ein</a:t>
            </a:r>
            <a:r>
              <a:rPr lang="en-US" dirty="0" smtClean="0"/>
              <a:t> and </a:t>
            </a:r>
            <a:r>
              <a:rPr lang="en-US" dirty="0" err="1" smtClean="0"/>
              <a:t>mein</a:t>
            </a:r>
            <a:r>
              <a:rPr lang="en-US" dirty="0" smtClean="0"/>
              <a:t> words?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447354"/>
              </p:ext>
            </p:extLst>
          </p:nvPr>
        </p:nvGraphicFramePr>
        <p:xfrm>
          <a:off x="457200" y="762001"/>
          <a:ext cx="8229600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0978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Dative</a:t>
                      </a:r>
                    </a:p>
                    <a:p>
                      <a:pPr algn="ctr"/>
                      <a:r>
                        <a:rPr lang="en-US" sz="2000" dirty="0" smtClean="0"/>
                        <a:t>direct article</a:t>
                      </a:r>
                    </a:p>
                    <a:p>
                      <a:pPr algn="ctr"/>
                      <a:r>
                        <a:rPr lang="en-US" sz="2000" dirty="0" smtClean="0"/>
                        <a:t>(the)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Dative</a:t>
                      </a:r>
                    </a:p>
                    <a:p>
                      <a:pPr algn="ctr"/>
                      <a:r>
                        <a:rPr lang="en-US" sz="2000" dirty="0" smtClean="0"/>
                        <a:t>indirect article</a:t>
                      </a:r>
                    </a:p>
                    <a:p>
                      <a:pPr algn="ctr"/>
                      <a:r>
                        <a:rPr lang="en-US" sz="2000" dirty="0" smtClean="0"/>
                        <a:t>(a)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Dative</a:t>
                      </a:r>
                    </a:p>
                    <a:p>
                      <a:pPr algn="ctr"/>
                      <a:r>
                        <a:rPr lang="en-US" sz="2000" dirty="0" smtClean="0"/>
                        <a:t>possessive adj.</a:t>
                      </a:r>
                    </a:p>
                    <a:p>
                      <a:pPr algn="ctr"/>
                      <a:r>
                        <a:rPr lang="en-US" sz="2000" dirty="0" smtClean="0"/>
                        <a:t>(my)</a:t>
                      </a:r>
                      <a:endParaRPr lang="en-US" sz="2000" dirty="0"/>
                    </a:p>
                  </a:txBody>
                  <a:tcPr/>
                </a:tc>
              </a:tr>
              <a:tr h="1082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masculine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einem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meinem</a:t>
                      </a:r>
                      <a:endParaRPr lang="en-US" sz="2000" dirty="0"/>
                    </a:p>
                  </a:txBody>
                  <a:tcPr/>
                </a:tc>
              </a:tr>
              <a:tr h="1082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feminine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einer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meiner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10822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neuter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einem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meinem</a:t>
                      </a:r>
                      <a:endParaRPr lang="en-US" sz="2000" dirty="0"/>
                    </a:p>
                  </a:txBody>
                  <a:tcPr/>
                </a:tc>
              </a:tr>
              <a:tr h="15258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plural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-------</a:t>
                      </a:r>
                    </a:p>
                    <a:p>
                      <a:pPr algn="ctr"/>
                      <a:r>
                        <a:rPr lang="en-US" sz="2000" dirty="0" smtClean="0"/>
                        <a:t>(because</a:t>
                      </a:r>
                      <a:r>
                        <a:rPr lang="en-US" sz="2000" baseline="0" dirty="0" smtClean="0"/>
                        <a:t> you can’t have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 ‘a books’)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meinen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5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Mein </a:t>
            </a:r>
            <a:r>
              <a:rPr lang="en-US" dirty="0" err="1" smtClean="0">
                <a:solidFill>
                  <a:srgbClr val="FF0000"/>
                </a:solidFill>
              </a:rPr>
              <a:t>Vater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schenkt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meiner</a:t>
            </a:r>
            <a:r>
              <a:rPr lang="en-US" dirty="0" smtClean="0">
                <a:solidFill>
                  <a:srgbClr val="7030A0"/>
                </a:solidFill>
              </a:rPr>
              <a:t> Mutter </a:t>
            </a:r>
            <a:r>
              <a:rPr lang="en-US" dirty="0" err="1" smtClean="0">
                <a:solidFill>
                  <a:srgbClr val="00B050"/>
                </a:solidFill>
              </a:rPr>
              <a:t>eine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Blume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unserem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Bruder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eine</a:t>
            </a:r>
            <a:r>
              <a:rPr lang="en-US" dirty="0" smtClean="0">
                <a:solidFill>
                  <a:srgbClr val="00B050"/>
                </a:solidFill>
              </a:rPr>
              <a:t> CD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du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dem</a:t>
            </a:r>
            <a:r>
              <a:rPr lang="en-US" dirty="0" smtClean="0">
                <a:solidFill>
                  <a:srgbClr val="7030A0"/>
                </a:solidFill>
              </a:rPr>
              <a:t> Lehrer </a:t>
            </a:r>
            <a:r>
              <a:rPr lang="en-US" dirty="0" smtClean="0">
                <a:solidFill>
                  <a:srgbClr val="00B050"/>
                </a:solidFill>
              </a:rPr>
              <a:t>die </a:t>
            </a:r>
            <a:r>
              <a:rPr lang="en-US" dirty="0" err="1" smtClean="0">
                <a:solidFill>
                  <a:srgbClr val="00B050"/>
                </a:solidFill>
              </a:rPr>
              <a:t>Hausaufgabe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Um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bringen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Opa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den </a:t>
            </a:r>
            <a:r>
              <a:rPr lang="en-US" dirty="0" err="1" smtClean="0">
                <a:solidFill>
                  <a:srgbClr val="00B050"/>
                </a:solidFill>
              </a:rPr>
              <a:t>Hund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574072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2296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Nominative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Accusative</a:t>
                      </a:r>
                      <a:endParaRPr lang="en-US" sz="2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den</a:t>
                      </a:r>
                      <a:endParaRPr lang="en-US" sz="2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die</a:t>
                      </a:r>
                      <a:endParaRPr lang="en-US" sz="2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das</a:t>
                      </a:r>
                      <a:endParaRPr lang="en-US" sz="28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1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Take a look at this sentence: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boy brings the dog.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 – identify the verb			brings</a:t>
            </a:r>
          </a:p>
          <a:p>
            <a:pPr marL="0" indent="0">
              <a:buNone/>
            </a:pPr>
            <a:r>
              <a:rPr lang="en-US" dirty="0" smtClean="0"/>
              <a:t>2 – identify the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		boy</a:t>
            </a:r>
          </a:p>
          <a:p>
            <a:pPr marL="0" indent="0">
              <a:buNone/>
            </a:pPr>
            <a:r>
              <a:rPr lang="en-US" dirty="0" smtClean="0"/>
              <a:t>3 – identify the </a:t>
            </a:r>
            <a:r>
              <a:rPr lang="en-US" dirty="0" smtClean="0">
                <a:solidFill>
                  <a:srgbClr val="00B050"/>
                </a:solidFill>
              </a:rPr>
              <a:t>direct object</a:t>
            </a:r>
            <a:r>
              <a:rPr lang="en-US" dirty="0" smtClean="0"/>
              <a:t>	dog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So, if we write the same sentence in German: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Der </a:t>
            </a:r>
            <a:r>
              <a:rPr lang="en-US" dirty="0" err="1" smtClean="0">
                <a:solidFill>
                  <a:srgbClr val="FF0000"/>
                </a:solidFill>
              </a:rPr>
              <a:t>Junge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bringt</a:t>
            </a:r>
            <a:r>
              <a:rPr lang="en-US" dirty="0" smtClean="0"/>
              <a:t> den </a:t>
            </a:r>
            <a:r>
              <a:rPr lang="en-US" dirty="0" err="1" smtClean="0">
                <a:solidFill>
                  <a:srgbClr val="00B050"/>
                </a:solidFill>
              </a:rPr>
              <a:t>Hund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 – identify the verb			</a:t>
            </a:r>
            <a:r>
              <a:rPr lang="en-US" dirty="0" err="1" smtClean="0"/>
              <a:t>bringt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– identify the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			</a:t>
            </a:r>
            <a:r>
              <a:rPr lang="en-US" dirty="0" err="1" smtClean="0"/>
              <a:t>Junge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– identify the </a:t>
            </a:r>
            <a:r>
              <a:rPr lang="en-US" dirty="0" smtClean="0">
                <a:solidFill>
                  <a:srgbClr val="00B050"/>
                </a:solidFill>
              </a:rPr>
              <a:t>direct object</a:t>
            </a:r>
            <a:r>
              <a:rPr lang="en-US" dirty="0" smtClean="0"/>
              <a:t>		</a:t>
            </a:r>
            <a:r>
              <a:rPr lang="en-US" dirty="0" err="1" smtClean="0"/>
              <a:t>Hund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Junge</a:t>
            </a:r>
            <a:r>
              <a:rPr lang="en-US" dirty="0" smtClean="0"/>
              <a:t> is a masculine word and the subject, so it is nominative and stays ‘der’</a:t>
            </a:r>
          </a:p>
          <a:p>
            <a:pPr marL="0" indent="0">
              <a:buNone/>
            </a:pPr>
            <a:r>
              <a:rPr lang="en-US" dirty="0" err="1" smtClean="0"/>
              <a:t>Hund</a:t>
            </a:r>
            <a:r>
              <a:rPr lang="en-US" dirty="0" smtClean="0"/>
              <a:t> is a masculine word and the direct </a:t>
            </a:r>
            <a:r>
              <a:rPr lang="en-US" dirty="0" err="1" smtClean="0"/>
              <a:t>oject</a:t>
            </a:r>
            <a:r>
              <a:rPr lang="en-US" dirty="0" smtClean="0"/>
              <a:t>, so it is accusative and becomes ‘den’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</a:t>
            </a:r>
            <a:r>
              <a:rPr lang="en-US" dirty="0" smtClean="0">
                <a:solidFill>
                  <a:srgbClr val="7030A0"/>
                </a:solidFill>
              </a:rPr>
              <a:t>Dative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dative case just allows you to specify the </a:t>
            </a:r>
            <a:r>
              <a:rPr lang="en-US" dirty="0" smtClean="0">
                <a:solidFill>
                  <a:srgbClr val="7030A0"/>
                </a:solidFill>
              </a:rPr>
              <a:t>indirect object </a:t>
            </a:r>
            <a:r>
              <a:rPr lang="en-US" dirty="0" smtClean="0"/>
              <a:t>(FOR WHOM or TO WHOM)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wanted to say</a:t>
            </a:r>
          </a:p>
          <a:p>
            <a:pPr marL="0" indent="0">
              <a:buNone/>
            </a:pPr>
            <a:r>
              <a:rPr lang="en-US" dirty="0" smtClean="0"/>
              <a:t>The boys brings the </a:t>
            </a:r>
            <a:r>
              <a:rPr lang="en-US" dirty="0" smtClean="0">
                <a:solidFill>
                  <a:srgbClr val="7030A0"/>
                </a:solidFill>
              </a:rPr>
              <a:t>grandpa</a:t>
            </a:r>
            <a:r>
              <a:rPr lang="en-US" dirty="0" smtClean="0"/>
              <a:t> the dog.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would need the dative case for the </a:t>
            </a:r>
            <a:r>
              <a:rPr lang="en-US" dirty="0" smtClean="0">
                <a:solidFill>
                  <a:srgbClr val="7030A0"/>
                </a:solidFill>
              </a:rPr>
              <a:t>grandpa</a:t>
            </a:r>
            <a:r>
              <a:rPr lang="en-US" dirty="0" smtClean="0"/>
              <a:t> since he is indirect object.  He is indirectly related to the dog, and answers the question “to whom”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check that out in </a:t>
            </a:r>
            <a:r>
              <a:rPr lang="en-US" dirty="0" smtClean="0"/>
              <a:t>the German </a:t>
            </a:r>
            <a:r>
              <a:rPr lang="en-US" dirty="0" smtClean="0"/>
              <a:t>version: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Der </a:t>
            </a:r>
            <a:r>
              <a:rPr lang="en-US" dirty="0" err="1" smtClean="0">
                <a:solidFill>
                  <a:srgbClr val="FF0000"/>
                </a:solidFill>
              </a:rPr>
              <a:t>Junge</a:t>
            </a:r>
            <a:r>
              <a:rPr lang="en-US" dirty="0" smtClean="0"/>
              <a:t> </a:t>
            </a:r>
            <a:r>
              <a:rPr lang="en-US" dirty="0" err="1" smtClean="0"/>
              <a:t>bringt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Opa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den </a:t>
            </a:r>
            <a:r>
              <a:rPr lang="en-US" dirty="0" err="1" smtClean="0">
                <a:solidFill>
                  <a:srgbClr val="00B050"/>
                </a:solidFill>
              </a:rPr>
              <a:t>Hund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 – verb			</a:t>
            </a:r>
            <a:r>
              <a:rPr lang="en-US" dirty="0" err="1" smtClean="0"/>
              <a:t>bringt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– subject			</a:t>
            </a:r>
            <a:r>
              <a:rPr lang="en-US" dirty="0" err="1" smtClean="0"/>
              <a:t>Junge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– direct object		</a:t>
            </a:r>
            <a:r>
              <a:rPr lang="en-US" dirty="0" err="1" smtClean="0"/>
              <a:t>Hund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 – indirect object	</a:t>
            </a:r>
            <a:r>
              <a:rPr lang="en-US" dirty="0" err="1" smtClean="0"/>
              <a:t>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So, now that you know HOW dative works, you need to know how the definite articles change: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86307"/>
              </p:ext>
            </p:extLst>
          </p:nvPr>
        </p:nvGraphicFramePr>
        <p:xfrm>
          <a:off x="1066800" y="3124200"/>
          <a:ext cx="6858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56388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Nominative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Accusative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Dative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Masculine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dem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Feminine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der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Neuter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dem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8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accusative, there is the nice little rhyme: “der goes to den and the rest stay the same”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Nothing so cute and easy for dative…the best way to remember the changes to the der words is to come up with a saying for MRMN (mermen)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MRMN – </a:t>
            </a:r>
            <a:r>
              <a:rPr lang="en-US" dirty="0" err="1" smtClean="0"/>
              <a:t>deM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, </a:t>
            </a:r>
            <a:r>
              <a:rPr lang="en-US" dirty="0" err="1" smtClean="0"/>
              <a:t>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714</Words>
  <Application>Microsoft Office PowerPoint</Application>
  <PresentationFormat>On-screen Show (4:3)</PresentationFormat>
  <Paragraphs>189</Paragraphs>
  <Slides>22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Dative Case</vt:lpstr>
      <vt:lpstr>The Basics</vt:lpstr>
      <vt:lpstr>Remember?</vt:lpstr>
      <vt:lpstr>PowerPoint Presentation</vt:lpstr>
      <vt:lpstr>PowerPoint Presentation</vt:lpstr>
      <vt:lpstr>Adding Dative</vt:lpstr>
      <vt:lpstr>PowerPoint Presentation</vt:lpstr>
      <vt:lpstr>PowerPoint Presentation</vt:lpstr>
      <vt:lpstr>MRMN</vt:lpstr>
      <vt:lpstr>More MRMN</vt:lpstr>
      <vt:lpstr>Let’s try a few!</vt:lpstr>
      <vt:lpstr>PowerPoint Presentation</vt:lpstr>
      <vt:lpstr>PowerPoint Presentation</vt:lpstr>
      <vt:lpstr>Dative Prepositions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ein and mein words?</vt:lpstr>
      <vt:lpstr>PowerPoint Presentation</vt:lpstr>
      <vt:lpstr>Das Ende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Dative Case</dc:title>
  <dc:creator>KUSD</dc:creator>
  <cp:lastModifiedBy>KUSD</cp:lastModifiedBy>
  <cp:revision>23</cp:revision>
  <dcterms:created xsi:type="dcterms:W3CDTF">2013-10-08T16:29:31Z</dcterms:created>
  <dcterms:modified xsi:type="dcterms:W3CDTF">2013-10-09T14:13:11Z</dcterms:modified>
</cp:coreProperties>
</file>